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1" r:id="rId1"/>
  </p:sldMasterIdLst>
  <p:notesMasterIdLst>
    <p:notesMasterId r:id="rId47"/>
  </p:notesMasterIdLst>
  <p:sldIdLst>
    <p:sldId id="256" r:id="rId2"/>
    <p:sldId id="330" r:id="rId3"/>
    <p:sldId id="287" r:id="rId4"/>
    <p:sldId id="299" r:id="rId5"/>
    <p:sldId id="310" r:id="rId6"/>
    <p:sldId id="298" r:id="rId7"/>
    <p:sldId id="300" r:id="rId8"/>
    <p:sldId id="301" r:id="rId9"/>
    <p:sldId id="288" r:id="rId10"/>
    <p:sldId id="289" r:id="rId11"/>
    <p:sldId id="290" r:id="rId12"/>
    <p:sldId id="291" r:id="rId13"/>
    <p:sldId id="292" r:id="rId14"/>
    <p:sldId id="293" r:id="rId15"/>
    <p:sldId id="297" r:id="rId16"/>
    <p:sldId id="294" r:id="rId17"/>
    <p:sldId id="296" r:id="rId18"/>
    <p:sldId id="295" r:id="rId19"/>
    <p:sldId id="302" r:id="rId20"/>
    <p:sldId id="303" r:id="rId21"/>
    <p:sldId id="304" r:id="rId22"/>
    <p:sldId id="305" r:id="rId23"/>
    <p:sldId id="314" r:id="rId24"/>
    <p:sldId id="307" r:id="rId25"/>
    <p:sldId id="308" r:id="rId26"/>
    <p:sldId id="309" r:id="rId27"/>
    <p:sldId id="311" r:id="rId28"/>
    <p:sldId id="318" r:id="rId29"/>
    <p:sldId id="312" r:id="rId30"/>
    <p:sldId id="313" r:id="rId31"/>
    <p:sldId id="315" r:id="rId32"/>
    <p:sldId id="317" r:id="rId33"/>
    <p:sldId id="316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7" r:id="rId42"/>
    <p:sldId id="326" r:id="rId43"/>
    <p:sldId id="266" r:id="rId44"/>
    <p:sldId id="329" r:id="rId45"/>
    <p:sldId id="286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7E8"/>
    <a:srgbClr val="D0CC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2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4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hansen\AppData\Local\Temp\lbfwxcyw.hgy\Exported%20results%202019-02-01_09-25-3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'[Exported results 2019-02-01_09-25-30.xlsx]Sheet1'!$C$1</c:f>
              <c:strCache>
                <c:ptCount val="1"/>
                <c:pt idx="0">
                  <c:v>Persons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'[Exported results 2019-02-01_09-25-30.xlsx]Sheet1'!$A$2:$A$28</c:f>
              <c:strCache>
                <c:ptCount val="2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  <c:pt idx="17">
                  <c:v>R</c:v>
                </c:pt>
                <c:pt idx="18">
                  <c:v>S</c:v>
                </c:pt>
                <c:pt idx="19">
                  <c:v>T</c:v>
                </c:pt>
                <c:pt idx="20">
                  <c:v>U</c:v>
                </c:pt>
                <c:pt idx="21">
                  <c:v>V</c:v>
                </c:pt>
                <c:pt idx="22">
                  <c:v>W</c:v>
                </c:pt>
                <c:pt idx="23">
                  <c:v>X</c:v>
                </c:pt>
                <c:pt idx="24">
                  <c:v>Y</c:v>
                </c:pt>
                <c:pt idx="25">
                  <c:v>Z</c:v>
                </c:pt>
              </c:strCache>
            </c:strRef>
          </c:cat>
          <c:val>
            <c:numRef>
              <c:f>'[Exported results 2019-02-01_09-25-30.xlsx]Sheet1'!$C$2:$C$28</c:f>
              <c:numCache>
                <c:formatCode>0</c:formatCode>
                <c:ptCount val="27"/>
                <c:pt idx="0">
                  <c:v>44485.684226008678</c:v>
                </c:pt>
                <c:pt idx="1">
                  <c:v>77768.589294299454</c:v>
                </c:pt>
                <c:pt idx="2">
                  <c:v>80241.72548713554</c:v>
                </c:pt>
                <c:pt idx="3">
                  <c:v>46035.302787212233</c:v>
                </c:pt>
                <c:pt idx="4">
                  <c:v>18815.295973393087</c:v>
                </c:pt>
                <c:pt idx="5">
                  <c:v>33463.756435482086</c:v>
                </c:pt>
                <c:pt idx="6">
                  <c:v>60747.298861011594</c:v>
                </c:pt>
                <c:pt idx="7">
                  <c:v>61107.750894376295</c:v>
                </c:pt>
                <c:pt idx="8">
                  <c:v>7594.7568612207142</c:v>
                </c:pt>
                <c:pt idx="9">
                  <c:v>28140.522763008667</c:v>
                </c:pt>
                <c:pt idx="10">
                  <c:v>28718.096493084373</c:v>
                </c:pt>
                <c:pt idx="11">
                  <c:v>48491.17930600101</c:v>
                </c:pt>
                <c:pt idx="12">
                  <c:v>98888.677103516529</c:v>
                </c:pt>
                <c:pt idx="13">
                  <c:v>18296.004910752479</c:v>
                </c:pt>
                <c:pt idx="14">
                  <c:v>17829.493431068113</c:v>
                </c:pt>
                <c:pt idx="15">
                  <c:v>50421.761397263166</c:v>
                </c:pt>
                <c:pt idx="16">
                  <c:v>3070.2208587913524</c:v>
                </c:pt>
                <c:pt idx="17">
                  <c:v>66080.037861221208</c:v>
                </c:pt>
                <c:pt idx="18">
                  <c:v>91390.974641286433</c:v>
                </c:pt>
                <c:pt idx="19">
                  <c:v>34638.164691309481</c:v>
                </c:pt>
                <c:pt idx="20">
                  <c:v>2899.3750997434063</c:v>
                </c:pt>
                <c:pt idx="21">
                  <c:v>23145.723177841181</c:v>
                </c:pt>
                <c:pt idx="22">
                  <c:v>45561.537241623926</c:v>
                </c:pt>
                <c:pt idx="23">
                  <c:v>236.88277279415112</c:v>
                </c:pt>
                <c:pt idx="24">
                  <c:v>5483.3234027672506</c:v>
                </c:pt>
                <c:pt idx="25">
                  <c:v>6447.8640277875747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1A-446A-963A-00BB04717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74820704"/>
        <c:axId val="-274820160"/>
      </c:barChart>
      <c:catAx>
        <c:axId val="-274820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74820160"/>
        <c:crosses val="autoZero"/>
        <c:auto val="1"/>
        <c:lblAlgn val="ctr"/>
        <c:lblOffset val="100"/>
        <c:noMultiLvlLbl val="0"/>
      </c:catAx>
      <c:valAx>
        <c:axId val="-274820160"/>
        <c:scaling>
          <c:orientation val="minMax"/>
          <c:max val="1000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74820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240C7-B8B6-4D73-9667-9F7409B58D21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05F6-219D-4122-80FA-D82FBBCA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1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theory, we could just have SQL scan each of these tables, match the join clauses, filter by the where clauses, and do whatever other processing is necessary to resolve the query.</a:t>
            </a:r>
          </a:p>
          <a:p>
            <a:endParaRPr lang="en-US" dirty="0"/>
          </a:p>
          <a:p>
            <a:r>
              <a:rPr lang="en-US" dirty="0"/>
              <a:t>But there is likely a better way.</a:t>
            </a:r>
          </a:p>
          <a:p>
            <a:endParaRPr lang="en-US" dirty="0"/>
          </a:p>
          <a:p>
            <a:r>
              <a:rPr lang="en-US" dirty="0"/>
              <a:t>What indexes exists on the tables? What is the best order to perform the joins? And there are likely many other ways that the query can manipulated to increase efficiency.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05F6-219D-4122-80FA-D82FBBCA08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4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optimizer is the part of SQL Server that takes a SQL query and produces an execution plan.</a:t>
            </a:r>
          </a:p>
          <a:p>
            <a:endParaRPr lang="en-US" dirty="0"/>
          </a:p>
          <a:p>
            <a:r>
              <a:rPr lang="en-US" dirty="0"/>
              <a:t>First the query text is parsed, checked for syntactical correctness, and converted into an internal tree structure.</a:t>
            </a:r>
          </a:p>
          <a:p>
            <a:endParaRPr lang="en-US" dirty="0"/>
          </a:p>
          <a:p>
            <a:r>
              <a:rPr lang="en-US" dirty="0"/>
              <a:t>Several SET options can affect the query plan: ANSI_NULLS, ANSI_PADDING, ANSI_WARNINGS, ARITHABORT, CONCAT_NULL_YIELDS, NUMERIC_ROUND_ABORT, QUOTED_IDENTIFIER, XACT_ABORT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05F6-219D-4122-80FA-D82FBBCA08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Nested loops is the universal join operator; it will work for pretty much any join situation (or the query can be readily re-written to make it work).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Cross joins, inner joins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Outer joins (technically not right or full, but can re-written)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Semi joins, anti-semi joins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Join predicates that both equality and inequality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05F6-219D-4122-80FA-D82FBBCA086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13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Scripts 020 through 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EEA9B-F69F-4E8E-9D98-532317352FF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38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7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1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6782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239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687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315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63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8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4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2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5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36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3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6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4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1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9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ola.hallengren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sentryone.com/plan-explorer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sql/relational-databases/showplan-logical-and-physical-operators-reference?view=sql-server-20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bertwagner.com/2018/12/18/visualizing-merge-join-internals-and-understanding-their-implications/" TargetMode="External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rtwagner.com/2018/12/11/visualizing-nested-loops-joins-and-understanding-their-implications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bertwagner.com/2019/01/02/hash-match-join-internals/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sql/samples/adventureworks-install-configure?view=sql-server-2017" TargetMode="External"/><Relationship Id="rId2" Type="http://schemas.openxmlformats.org/officeDocument/2006/relationships/hyperlink" Target="https://www.red-gate.com/simple-talk/books/sql-server-execution-plans-third-edition-by-grant-fritchey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qltran.org/executionpla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963" y="469407"/>
            <a:ext cx="8263165" cy="1660181"/>
          </a:xfrm>
        </p:spPr>
        <p:txBody>
          <a:bodyPr/>
          <a:lstStyle/>
          <a:p>
            <a:pPr algn="l"/>
            <a:r>
              <a:rPr lang="en-US" dirty="0"/>
              <a:t>SQL Server</a:t>
            </a:r>
            <a:br>
              <a:rPr lang="en-US" dirty="0"/>
            </a:br>
            <a:r>
              <a:rPr lang="en-US" dirty="0"/>
              <a:t>Execution Plan Primer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81191" y="4728411"/>
            <a:ext cx="10993546" cy="167357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71525">
              <a:tabLst>
                <a:tab pos="4916488" algn="ctr"/>
                <a:tab pos="10804525" algn="r"/>
              </a:tabLst>
            </a:pPr>
            <a:r>
              <a:rPr lang="en-US" sz="2800" cap="none" dirty="0">
                <a:solidFill>
                  <a:schemeClr val="accent1">
                    <a:lumMod val="50000"/>
                  </a:schemeClr>
                </a:solidFill>
              </a:rPr>
              <a:t>Allison Benneth</a:t>
            </a:r>
          </a:p>
          <a:p>
            <a:pPr defTabSz="771525">
              <a:tabLst>
                <a:tab pos="5424488" algn="ctr"/>
                <a:tab pos="10804525" algn="r"/>
              </a:tabLst>
            </a:pPr>
            <a:endParaRPr lang="en-US" sz="2800" cap="none" dirty="0">
              <a:solidFill>
                <a:schemeClr val="accent1">
                  <a:lumMod val="50000"/>
                </a:schemeClr>
              </a:solidFill>
            </a:endParaRPr>
          </a:p>
          <a:p>
            <a:pPr defTabSz="771525">
              <a:tabLst>
                <a:tab pos="5424488" algn="ctr"/>
                <a:tab pos="10804525" algn="r"/>
              </a:tabLst>
            </a:pPr>
            <a:r>
              <a:rPr lang="en-US" sz="2800" cap="none" dirty="0">
                <a:solidFill>
                  <a:schemeClr val="accent1">
                    <a:lumMod val="50000"/>
                  </a:schemeClr>
                </a:solidFill>
              </a:rPr>
              <a:t>@</a:t>
            </a:r>
            <a:r>
              <a:rPr lang="en-US" sz="2800" cap="none" dirty="0" err="1">
                <a:solidFill>
                  <a:schemeClr val="accent1">
                    <a:lumMod val="50000"/>
                  </a:schemeClr>
                </a:solidFill>
              </a:rPr>
              <a:t>sqltran</a:t>
            </a:r>
            <a:r>
              <a:rPr lang="en-US" sz="2800" cap="none" dirty="0">
                <a:solidFill>
                  <a:schemeClr val="accent1">
                    <a:lumMod val="50000"/>
                  </a:schemeClr>
                </a:solidFill>
              </a:rPr>
              <a:t>	www.sqltran.org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1" y="5355683"/>
            <a:ext cx="3315163" cy="52394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460A1F-0AF9-4712-BA48-DFAF91F55DE4}"/>
              </a:ext>
            </a:extLst>
          </p:cNvPr>
          <p:cNvSpPr txBox="1"/>
          <p:nvPr/>
        </p:nvSpPr>
        <p:spPr>
          <a:xfrm>
            <a:off x="963963" y="2152798"/>
            <a:ext cx="31646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DevSpace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Conference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11 October 2019</a:t>
            </a:r>
          </a:p>
        </p:txBody>
      </p:sp>
    </p:spTree>
    <p:extLst>
      <p:ext uri="{BB962C8B-B14F-4D97-AF65-F5344CB8AC3E}">
        <p14:creationId xmlns:p14="http://schemas.microsoft.com/office/powerpoint/2010/main" val="2095732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94558-FCF2-48B5-9C27-670C82320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A7E86-C0E7-402E-BEEF-48FC46ECC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9419"/>
            <a:ext cx="8596668" cy="4461944"/>
          </a:xfrm>
        </p:spPr>
        <p:txBody>
          <a:bodyPr>
            <a:normAutofit/>
          </a:bodyPr>
          <a:lstStyle/>
          <a:p>
            <a:r>
              <a:rPr lang="en-US" sz="2800" dirty="0" err="1"/>
              <a:t>SomeTable</a:t>
            </a:r>
            <a:r>
              <a:rPr lang="en-US" sz="2800" dirty="0"/>
              <a:t> has 1,000,000 rows</a:t>
            </a:r>
          </a:p>
          <a:p>
            <a:r>
              <a:rPr lang="en-US" sz="2800" dirty="0"/>
              <a:t>There is an index on </a:t>
            </a:r>
            <a:r>
              <a:rPr lang="en-US" sz="2800" dirty="0" err="1"/>
              <a:t>SomeColumn</a:t>
            </a:r>
            <a:endParaRPr lang="en-US" sz="2800" dirty="0"/>
          </a:p>
          <a:p>
            <a:r>
              <a:rPr lang="en-US" sz="2800" dirty="0"/>
              <a:t>How many rows will the query generate?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ID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SomeColumn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Description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SomeTable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SomeColumn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123456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85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E208D-F0A9-4D6B-BE4A-65F8ADC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73AFD-4ECA-4F27-969F-93B6A7D88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6401"/>
            <a:ext cx="8596668" cy="4364962"/>
          </a:xfrm>
        </p:spPr>
        <p:txBody>
          <a:bodyPr>
            <a:normAutofit/>
          </a:bodyPr>
          <a:lstStyle/>
          <a:p>
            <a:r>
              <a:rPr lang="en-US" sz="2800" dirty="0"/>
              <a:t>It depends on how selective </a:t>
            </a:r>
            <a:r>
              <a:rPr lang="en-US" sz="2800" dirty="0" err="1"/>
              <a:t>SomeColumn</a:t>
            </a:r>
            <a:r>
              <a:rPr lang="en-US" sz="2800" dirty="0"/>
              <a:t> is</a:t>
            </a:r>
          </a:p>
          <a:p>
            <a:r>
              <a:rPr lang="en-US" sz="2800" dirty="0"/>
              <a:t>Maybe every row has 123456</a:t>
            </a:r>
          </a:p>
          <a:p>
            <a:pPr lvl="1"/>
            <a:r>
              <a:rPr lang="en-US" sz="2600" dirty="0"/>
              <a:t>Low selectivity</a:t>
            </a:r>
          </a:p>
          <a:p>
            <a:r>
              <a:rPr lang="en-US" sz="2800" dirty="0"/>
              <a:t>Or maybe every row is unique</a:t>
            </a:r>
          </a:p>
          <a:p>
            <a:pPr lvl="1"/>
            <a:r>
              <a:rPr lang="en-US" sz="2600" dirty="0"/>
              <a:t>High selectivity</a:t>
            </a:r>
          </a:p>
          <a:p>
            <a:r>
              <a:rPr lang="en-US" sz="2800" dirty="0"/>
              <a:t>Or somewhere in-between</a:t>
            </a:r>
          </a:p>
        </p:txBody>
      </p:sp>
    </p:spTree>
    <p:extLst>
      <p:ext uri="{BB962C8B-B14F-4D97-AF65-F5344CB8AC3E}">
        <p14:creationId xmlns:p14="http://schemas.microsoft.com/office/powerpoint/2010/main" val="225597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E208D-F0A9-4D6B-BE4A-65F8ADC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773AFD-4ECA-4F27-969F-93B6A7D88F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676400"/>
                <a:ext cx="8596668" cy="4724399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A high-level measure of selectivity is “density”</a:t>
                </a:r>
              </a:p>
              <a:p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distinct</m:t>
                          </m:r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values</m:t>
                          </m:r>
                        </m:den>
                      </m:f>
                    </m:oMath>
                  </m:oMathPara>
                </a14:m>
                <a:endParaRPr lang="en-US" sz="3200" b="0" dirty="0"/>
              </a:p>
              <a:p>
                <a:endParaRPr lang="en-US" sz="2800" b="0" dirty="0"/>
              </a:p>
              <a:p>
                <a:r>
                  <a:rPr lang="en-US" sz="2800" b="0" dirty="0"/>
                  <a:t>If every row is 123456</a:t>
                </a:r>
              </a:p>
              <a:p>
                <a:pPr lvl="1"/>
                <a:r>
                  <a:rPr lang="en-US" sz="2600" dirty="0"/>
                  <a:t>Density = 1</a:t>
                </a:r>
              </a:p>
              <a:p>
                <a:r>
                  <a:rPr lang="en-US" sz="2800" b="0" dirty="0"/>
                  <a:t>If every row is unique</a:t>
                </a:r>
              </a:p>
              <a:p>
                <a:pPr lvl="1"/>
                <a:r>
                  <a:rPr lang="en-US" sz="2600" b="0" dirty="0"/>
                  <a:t>Density = 0.000001 (1/1,000,000)</a:t>
                </a:r>
              </a:p>
              <a:p>
                <a:endParaRPr lang="en-US" sz="2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773AFD-4ECA-4F27-969F-93B6A7D88F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676400"/>
                <a:ext cx="8596668" cy="4724399"/>
              </a:xfrm>
              <a:blipFill>
                <a:blip r:embed="rId2"/>
                <a:stretch>
                  <a:fillRect l="-851" t="-1161" b="-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109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E208D-F0A9-4D6B-BE4A-65F8ADC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more specific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73AFD-4ECA-4F27-969F-93B6A7D88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76400"/>
            <a:ext cx="9242521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State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like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‘B%'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40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State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>
                <a:solidFill>
                  <a:srgbClr val="808080"/>
                </a:solidFill>
                <a:latin typeface="Consolas" panose="020B0609020204030204" pitchFamily="49" charset="0"/>
              </a:rPr>
              <a:t>like</a:t>
            </a:r>
            <a:r>
              <a:rPr lang="en-US" sz="280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‘Q%'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1280694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4B6652A-DE3B-4519-B1B0-5259740176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16176"/>
              </p:ext>
            </p:extLst>
          </p:nvPr>
        </p:nvGraphicFramePr>
        <p:xfrm>
          <a:off x="491403" y="419099"/>
          <a:ext cx="9324975" cy="643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7137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E208D-F0A9-4D6B-BE4A-65F8ADC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equality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73AFD-4ECA-4F27-969F-93B6A7D88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76400"/>
            <a:ext cx="9242521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State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'Baker'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3179402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61E24A-285D-4E9D-83DE-A71BE537F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28" y="3291634"/>
            <a:ext cx="8015290" cy="147219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7BEE1F7-B165-4042-9121-6A73D55AB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728" y="1819437"/>
            <a:ext cx="4787181" cy="1090515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E378D7-AAA5-4940-8786-A58BDE703E22}"/>
              </a:ext>
            </a:extLst>
          </p:cNvPr>
          <p:cNvSpPr txBox="1">
            <a:spLocks/>
          </p:cNvSpPr>
          <p:nvPr/>
        </p:nvSpPr>
        <p:spPr>
          <a:xfrm>
            <a:off x="741039" y="5145513"/>
            <a:ext cx="8596668" cy="14500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Baker = 1193 rows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72B350-DD34-42BF-B770-5D6C766959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727" y="703091"/>
            <a:ext cx="7085969" cy="59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993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61E24A-285D-4E9D-83DE-A71BE537F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91" y="465307"/>
            <a:ext cx="8015290" cy="147219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E378D7-AAA5-4940-8786-A58BDE703E22}"/>
              </a:ext>
            </a:extLst>
          </p:cNvPr>
          <p:cNvSpPr txBox="1">
            <a:spLocks/>
          </p:cNvSpPr>
          <p:nvPr/>
        </p:nvSpPr>
        <p:spPr>
          <a:xfrm>
            <a:off x="741039" y="2189018"/>
            <a:ext cx="9483616" cy="440652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How about this one?</a:t>
            </a:r>
          </a:p>
          <a:p>
            <a:pPr marL="0" lvl="0" indent="0">
              <a:buClr>
                <a:srgbClr val="00B0F0"/>
              </a:buClr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ID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State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buClr>
                <a:srgbClr val="00B0F0"/>
              </a:buClr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</a:t>
            </a:r>
          </a:p>
          <a:p>
            <a:pPr marL="0" lvl="0" indent="0">
              <a:buClr>
                <a:srgbClr val="00B0F0"/>
              </a:buClr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'Baldwin'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800" dirty="0"/>
              <a:t>Between Baker &amp; Barnes: average key has 3.603 rows</a:t>
            </a:r>
          </a:p>
          <a:p>
            <a:r>
              <a:rPr lang="en-US" sz="2800" dirty="0"/>
              <a:t>Estimate is 3.603 rows (actual is 210 rows)</a:t>
            </a:r>
          </a:p>
          <a:p>
            <a:r>
              <a:rPr lang="en-US" sz="2800" dirty="0"/>
              <a:t>But 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</a:rPr>
              <a:t>'Banjo'</a:t>
            </a:r>
            <a:r>
              <a:rPr lang="en-US" sz="2800" dirty="0"/>
              <a:t> will also be estimated as 3.603 rows (actual = 1)</a:t>
            </a:r>
          </a:p>
        </p:txBody>
      </p:sp>
    </p:spTree>
    <p:extLst>
      <p:ext uri="{BB962C8B-B14F-4D97-AF65-F5344CB8AC3E}">
        <p14:creationId xmlns:p14="http://schemas.microsoft.com/office/powerpoint/2010/main" val="42349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E208D-F0A9-4D6B-BE4A-65F8ADC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Statistics: 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73AFD-4ECA-4F27-969F-93B6A7D88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76400"/>
            <a:ext cx="8951575" cy="4694420"/>
          </a:xfrm>
        </p:spPr>
        <p:txBody>
          <a:bodyPr>
            <a:normAutofit/>
          </a:bodyPr>
          <a:lstStyle/>
          <a:p>
            <a:r>
              <a:rPr lang="en-US" sz="2800" dirty="0"/>
              <a:t>Based on contents of the index at </a:t>
            </a:r>
            <a:r>
              <a:rPr lang="en-US" sz="2800" b="1" dirty="0"/>
              <a:t>some past time</a:t>
            </a:r>
          </a:p>
          <a:p>
            <a:r>
              <a:rPr lang="en-US" sz="2800" dirty="0"/>
              <a:t>Maximum of 200 steps</a:t>
            </a:r>
          </a:p>
          <a:p>
            <a:r>
              <a:rPr lang="en-US" sz="2800" dirty="0"/>
              <a:t>Becomes a key input to the cardinality estimator</a:t>
            </a:r>
          </a:p>
          <a:p>
            <a:r>
              <a:rPr lang="en-US" sz="2800" dirty="0"/>
              <a:t>Update frequency based on how many rows in the table have been modified</a:t>
            </a:r>
          </a:p>
          <a:p>
            <a:pPr lvl="1"/>
            <a:r>
              <a:rPr lang="en-US" sz="2600" dirty="0"/>
              <a:t>Through SQL 2014: 20% of rows</a:t>
            </a:r>
          </a:p>
          <a:p>
            <a:pPr lvl="1"/>
            <a:r>
              <a:rPr lang="en-US" sz="2600" dirty="0"/>
              <a:t>After SQL 2016: Default is more aggressive updating</a:t>
            </a:r>
          </a:p>
          <a:p>
            <a:pPr lvl="1"/>
            <a:r>
              <a:rPr lang="en-US" sz="2600" dirty="0"/>
              <a:t>DBA jobs to update (</a:t>
            </a:r>
            <a:r>
              <a:rPr lang="en-US" sz="2600" dirty="0">
                <a:hlinkClick r:id="rId2"/>
              </a:rPr>
              <a:t>Ola </a:t>
            </a:r>
            <a:r>
              <a:rPr lang="en-US" sz="2600" dirty="0" err="1">
                <a:hlinkClick r:id="rId2"/>
              </a:rPr>
              <a:t>Hallengren</a:t>
            </a:r>
            <a:r>
              <a:rPr lang="en-US" sz="2600" dirty="0">
                <a:hlinkClick r:id="rId2"/>
              </a:rPr>
              <a:t> maintenance solution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5880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Execution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4067"/>
            <a:ext cx="9366076" cy="461729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Text</a:t>
            </a:r>
          </a:p>
          <a:p>
            <a:r>
              <a:rPr lang="en-US" sz="2800" dirty="0"/>
              <a:t>XML</a:t>
            </a:r>
          </a:p>
          <a:p>
            <a:r>
              <a:rPr lang="en-US" sz="2800" dirty="0"/>
              <a:t>Graphical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State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FF00FF"/>
                </a:solidFill>
                <a:latin typeface="Consolas" panose="020B0609020204030204" pitchFamily="49" charset="0"/>
              </a:rPr>
              <a:t>sum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od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Quantity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od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UnitPrice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	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OrderAmount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OrderHeader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oh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OrderDetail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od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od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OrderId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oh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OrderId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c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CustomerID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oh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CustomerId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od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ProductId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&gt;=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760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od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ProductId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&lt;=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792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group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c</a:t>
            </a:r>
            <a:r>
              <a:rPr lang="en-US" sz="28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State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8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5341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>
            <a:extLst>
              <a:ext uri="{FF2B5EF4-FFF2-40B4-BE49-F238E27FC236}">
                <a16:creationId xmlns:a16="http://schemas.microsoft.com/office/drawing/2014/main" id="{9EB5ED24-1237-45F5-950A-77F6461B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988" y="692150"/>
            <a:ext cx="9090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4000"/>
              <a:t>DevSpace would like to thank our sponsors</a:t>
            </a:r>
          </a:p>
        </p:txBody>
      </p:sp>
      <p:pic>
        <p:nvPicPr>
          <p:cNvPr id="2051" name="Picture 14">
            <a:extLst>
              <a:ext uri="{FF2B5EF4-FFF2-40B4-BE49-F238E27FC236}">
                <a16:creationId xmlns:a16="http://schemas.microsoft.com/office/drawing/2014/main" id="{8A7B03AD-C747-4FA5-9E3B-8E65AD6DFF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2514600"/>
            <a:ext cx="4092575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78BDC63-BD13-4251-9C03-2242888A0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2514600"/>
            <a:ext cx="6207125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366075" cy="1320800"/>
          </a:xfrm>
        </p:spPr>
        <p:txBody>
          <a:bodyPr/>
          <a:lstStyle/>
          <a:p>
            <a:r>
              <a:rPr lang="en-US" dirty="0"/>
              <a:t>Types of Execution Plans – Text </a:t>
            </a:r>
            <a:r>
              <a:rPr lang="en-US" dirty="0">
                <a:solidFill>
                  <a:srgbClr val="FF0000"/>
                </a:solidFill>
              </a:rPr>
              <a:t>(Deprecated)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4067"/>
            <a:ext cx="9366076" cy="4617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showplan_text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 (less detail)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showplan_all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  (more detail)</a:t>
            </a:r>
          </a:p>
          <a:p>
            <a:pPr marL="0" indent="0">
              <a:buNone/>
            </a:pPr>
            <a:endParaRPr lang="en-US" sz="2800" dirty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E94E91-7200-4612-96A0-73B9B3F86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23" y="2731544"/>
            <a:ext cx="10971843" cy="291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53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Execution Plans - 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4067"/>
            <a:ext cx="9366076" cy="4617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showplan_xml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28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B6C2C2-B5C6-4B54-B1FD-98CF73F40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347" y="2058618"/>
            <a:ext cx="8596667" cy="462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152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Execution Plans - Graphical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4067"/>
            <a:ext cx="9366076" cy="4617296"/>
          </a:xfrm>
        </p:spPr>
        <p:txBody>
          <a:bodyPr>
            <a:normAutofit/>
          </a:bodyPr>
          <a:lstStyle/>
          <a:p>
            <a:r>
              <a:rPr lang="en-US" sz="2800" dirty="0"/>
              <a:t>Display Estimated Execution Plan (Ctrl-L)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EECED8-DD06-4FD4-8D34-2FCD5BB255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65" y="3557202"/>
            <a:ext cx="11241069" cy="21720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01840F-9846-4F2D-8C69-F6C3BC9C2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15" y="2049678"/>
            <a:ext cx="10477356" cy="103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26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Execution Plans - Graphical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4067"/>
            <a:ext cx="9366076" cy="4617296"/>
          </a:xfrm>
        </p:spPr>
        <p:txBody>
          <a:bodyPr>
            <a:normAutofit/>
          </a:bodyPr>
          <a:lstStyle/>
          <a:p>
            <a:r>
              <a:rPr lang="en-US" sz="2800" dirty="0"/>
              <a:t>Azure Data Studio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7A539A-75C5-4F93-9739-32E7CDDB1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70" y="2168361"/>
            <a:ext cx="9587563" cy="4609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02EEBEE-F5B7-4721-81D7-B4D39F274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229" y="3429000"/>
            <a:ext cx="10507541" cy="25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26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Execution Plans - Graphical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4067"/>
            <a:ext cx="9366076" cy="4617296"/>
          </a:xfrm>
        </p:spPr>
        <p:txBody>
          <a:bodyPr>
            <a:normAutofit/>
          </a:bodyPr>
          <a:lstStyle/>
          <a:p>
            <a:r>
              <a:rPr lang="en-US" sz="2800" dirty="0"/>
              <a:t>Alternate way to view graphical plans (</a:t>
            </a:r>
            <a:r>
              <a:rPr lang="en-US" sz="2800" dirty="0" err="1">
                <a:hlinkClick r:id="rId2"/>
              </a:rPr>
              <a:t>SentryOne</a:t>
            </a:r>
            <a:r>
              <a:rPr lang="en-US" sz="2800" dirty="0">
                <a:hlinkClick r:id="rId2"/>
              </a:rPr>
              <a:t> Plan Explorer</a:t>
            </a:r>
            <a:r>
              <a:rPr lang="en-US" sz="2800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C3A942-2F08-450A-A707-9B29EEA56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2744867"/>
            <a:ext cx="10543769" cy="356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256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Execution Plans – Estimated vs Actual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3830"/>
            <a:ext cx="9366076" cy="4257533"/>
          </a:xfrm>
        </p:spPr>
        <p:txBody>
          <a:bodyPr>
            <a:normAutofit/>
          </a:bodyPr>
          <a:lstStyle/>
          <a:p>
            <a:r>
              <a:rPr lang="en-US" sz="2800" dirty="0"/>
              <a:t>Estimated execution plans</a:t>
            </a:r>
          </a:p>
          <a:p>
            <a:pPr lvl="1"/>
            <a:r>
              <a:rPr lang="en-US" sz="2600" dirty="0"/>
              <a:t>Query is not executed</a:t>
            </a:r>
          </a:p>
          <a:p>
            <a:pPr lvl="1"/>
            <a:r>
              <a:rPr lang="en-US" sz="2600" dirty="0"/>
              <a:t>Best guess of plan that would actually be used</a:t>
            </a:r>
          </a:p>
          <a:p>
            <a:pPr lvl="1"/>
            <a:r>
              <a:rPr lang="en-US" sz="2600" dirty="0"/>
              <a:t>In some cases cannot be generated</a:t>
            </a:r>
          </a:p>
          <a:p>
            <a:r>
              <a:rPr lang="en-US" sz="2800" dirty="0"/>
              <a:t>Actual execution plans</a:t>
            </a:r>
          </a:p>
          <a:p>
            <a:pPr lvl="1"/>
            <a:r>
              <a:rPr lang="en-US" sz="2600" dirty="0"/>
              <a:t>Query is executed</a:t>
            </a:r>
          </a:p>
          <a:p>
            <a:pPr lvl="1"/>
            <a:r>
              <a:rPr lang="en-US" sz="2600" dirty="0"/>
              <a:t>Some chance it may differ from estimated plan</a:t>
            </a:r>
          </a:p>
          <a:p>
            <a:pPr lvl="1"/>
            <a:r>
              <a:rPr lang="en-US" sz="2600" dirty="0"/>
              <a:t>Includes runtime statistics (actual rows)</a:t>
            </a:r>
          </a:p>
        </p:txBody>
      </p:sp>
    </p:spTree>
    <p:extLst>
      <p:ext uri="{BB962C8B-B14F-4D97-AF65-F5344CB8AC3E}">
        <p14:creationId xmlns:p14="http://schemas.microsoft.com/office/powerpoint/2010/main" val="253015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F8C4A-5E7B-41B5-95EC-EFC68CF57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Actual Execution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0038-46AB-4B21-94D4-35A1B764A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3849"/>
            <a:ext cx="9366076" cy="4287514"/>
          </a:xfrm>
        </p:spPr>
        <p:txBody>
          <a:bodyPr>
            <a:normAutofit/>
          </a:bodyPr>
          <a:lstStyle/>
          <a:p>
            <a:r>
              <a:rPr lang="en-US" sz="2600" dirty="0"/>
              <a:t>Actual plan - text</a:t>
            </a:r>
          </a:p>
          <a:p>
            <a:pPr marL="457200" lvl="1" indent="0">
              <a:buNone/>
            </a:pPr>
            <a:r>
              <a:rPr lang="en-US" sz="26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panose="020B0609020204030204" pitchFamily="49" charset="0"/>
              </a:rPr>
              <a:t>statistics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panose="020B0609020204030204" pitchFamily="49" charset="0"/>
              </a:rPr>
              <a:t>profile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26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400" dirty="0"/>
          </a:p>
          <a:p>
            <a:r>
              <a:rPr lang="en-US" sz="2600" dirty="0"/>
              <a:t>Actual plan – XML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statistics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xml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2400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sz="2400" dirty="0"/>
          </a:p>
          <a:p>
            <a:r>
              <a:rPr lang="en-US" sz="2600" dirty="0"/>
              <a:t>Actual plan – Graphical</a:t>
            </a:r>
          </a:p>
          <a:p>
            <a:pPr lvl="1"/>
            <a:r>
              <a:rPr lang="en-US" sz="2400" dirty="0"/>
              <a:t>Include Actual Execution Plan (Ctrl-M)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EC4C1B-122E-40DD-AF9A-2D8265565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205129"/>
            <a:ext cx="8735250" cy="83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36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07C3-A96D-4DE5-AB3F-576153139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22529-255E-4D6A-8542-B9064B404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977"/>
            <a:ext cx="8596668" cy="4482385"/>
          </a:xfrm>
        </p:spPr>
        <p:txBody>
          <a:bodyPr>
            <a:normAutofit/>
          </a:bodyPr>
          <a:lstStyle/>
          <a:p>
            <a:r>
              <a:rPr lang="en-US" sz="2800" dirty="0"/>
              <a:t>Heaps</a:t>
            </a:r>
          </a:p>
          <a:p>
            <a:pPr lvl="1"/>
            <a:r>
              <a:rPr lang="en-US" sz="2600" dirty="0"/>
              <a:t>Not organized in any particular way</a:t>
            </a:r>
          </a:p>
          <a:p>
            <a:pPr lvl="1"/>
            <a:r>
              <a:rPr lang="en-US" sz="2600" dirty="0"/>
              <a:t>No index structure on top of data</a:t>
            </a:r>
          </a:p>
          <a:p>
            <a:pPr lvl="1"/>
            <a:r>
              <a:rPr lang="en-US" sz="2600" dirty="0"/>
              <a:t>Can still have </a:t>
            </a:r>
            <a:r>
              <a:rPr lang="en-US" sz="2600" dirty="0" err="1"/>
              <a:t>nonclustered</a:t>
            </a:r>
            <a:r>
              <a:rPr lang="en-US" sz="2600" dirty="0"/>
              <a:t> indexes</a:t>
            </a:r>
          </a:p>
          <a:p>
            <a:r>
              <a:rPr lang="en-US" sz="2800" dirty="0"/>
              <a:t>Clustered Index</a:t>
            </a:r>
          </a:p>
          <a:p>
            <a:pPr lvl="1"/>
            <a:r>
              <a:rPr lang="en-US" sz="2600" dirty="0"/>
              <a:t>Data is stored in key order</a:t>
            </a:r>
          </a:p>
          <a:p>
            <a:pPr lvl="1"/>
            <a:r>
              <a:rPr lang="en-US" sz="2600" dirty="0"/>
              <a:t>Has a B-tree structure on top of the data</a:t>
            </a:r>
          </a:p>
          <a:p>
            <a:pPr lvl="1"/>
            <a:r>
              <a:rPr lang="en-US" sz="2600" dirty="0"/>
              <a:t>Can also have </a:t>
            </a:r>
            <a:r>
              <a:rPr lang="en-US" sz="2600" dirty="0" err="1"/>
              <a:t>nonclustered</a:t>
            </a:r>
            <a:r>
              <a:rPr lang="en-US" sz="2600" dirty="0"/>
              <a:t> indexes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8823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07C3-A96D-4DE5-AB3F-576153139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Execution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22529-255E-4D6A-8542-B9064B404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977"/>
            <a:ext cx="8596668" cy="4482385"/>
          </a:xfrm>
        </p:spPr>
        <p:txBody>
          <a:bodyPr>
            <a:normAutofit/>
          </a:bodyPr>
          <a:lstStyle/>
          <a:p>
            <a:r>
              <a:rPr lang="en-US" sz="2800" dirty="0"/>
              <a:t>Consist of operators and connectors</a:t>
            </a:r>
          </a:p>
          <a:p>
            <a:r>
              <a:rPr lang="en-US" sz="2800" dirty="0"/>
              <a:t>Connector (flow of data)</a:t>
            </a:r>
          </a:p>
          <a:p>
            <a:pPr lvl="1"/>
            <a:r>
              <a:rPr lang="en-US" sz="2400" dirty="0"/>
              <a:t>Width indicates number of rows</a:t>
            </a:r>
          </a:p>
          <a:p>
            <a:r>
              <a:rPr lang="en-US" sz="2600" dirty="0"/>
              <a:t>Plans are frequently read right-to-left, top-to-bottom</a:t>
            </a:r>
          </a:p>
          <a:p>
            <a:pPr lvl="1"/>
            <a:endParaRPr lang="en-US" sz="2400" dirty="0"/>
          </a:p>
          <a:p>
            <a:pPr lvl="1"/>
            <a:endParaRPr lang="en-US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D2DEF9-9E6E-4D4F-AF2F-7E4C9B6DC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18" y="4186400"/>
            <a:ext cx="8179325" cy="280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8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C9FFC-FAAF-4402-AE1D-3C7659E7C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516D4-C20F-40D2-B0DB-3B009E9F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9057"/>
            <a:ext cx="8596668" cy="460230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About 70 operators possible; most are infrequently seen</a:t>
            </a:r>
          </a:p>
          <a:p>
            <a:r>
              <a:rPr lang="en-US" sz="2800" dirty="0"/>
              <a:t>Responsible to respond for a request for the next row</a:t>
            </a:r>
          </a:p>
          <a:p>
            <a:r>
              <a:rPr lang="en-US" sz="2800" dirty="0"/>
              <a:t>Common operators</a:t>
            </a:r>
          </a:p>
          <a:p>
            <a:pPr lvl="1"/>
            <a:r>
              <a:rPr lang="en-US" sz="2600" dirty="0"/>
              <a:t>Data Access (scans, seeks, lookups)</a:t>
            </a:r>
          </a:p>
          <a:p>
            <a:pPr lvl="1"/>
            <a:r>
              <a:rPr lang="en-US" sz="2600" dirty="0"/>
              <a:t>Joins (merge, nested loops, hash)</a:t>
            </a:r>
          </a:p>
          <a:p>
            <a:pPr lvl="1"/>
            <a:r>
              <a:rPr lang="en-US" sz="2600" dirty="0"/>
              <a:t>Other (sorts, aggregations, spools, etc.)</a:t>
            </a:r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Full list of operators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51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6D860-97CA-452B-BC53-6E804833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308B-B3D2-4AEB-B970-61AF2E6E3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Why do we care about execution plans?</a:t>
            </a:r>
          </a:p>
          <a:p>
            <a:r>
              <a:rPr lang="en-US" sz="2800" dirty="0"/>
              <a:t>What are the inputs to the optimizer?</a:t>
            </a:r>
          </a:p>
          <a:p>
            <a:r>
              <a:rPr lang="en-US" sz="2800" dirty="0"/>
              <a:t>How does the optimizer generate a plan?</a:t>
            </a:r>
          </a:p>
          <a:p>
            <a:r>
              <a:rPr lang="en-US" sz="2800" dirty="0"/>
              <a:t>What types of plans are there?</a:t>
            </a:r>
          </a:p>
          <a:p>
            <a:r>
              <a:rPr lang="en-US" sz="2800" dirty="0"/>
              <a:t>What operators do we see in execution plans?</a:t>
            </a:r>
          </a:p>
          <a:p>
            <a:r>
              <a:rPr lang="en-US" sz="2800" dirty="0"/>
              <a:t>What are some useful ways to execute a plan?</a:t>
            </a:r>
          </a:p>
        </p:txBody>
      </p:sp>
    </p:spTree>
    <p:extLst>
      <p:ext uri="{BB962C8B-B14F-4D97-AF65-F5344CB8AC3E}">
        <p14:creationId xmlns:p14="http://schemas.microsoft.com/office/powerpoint/2010/main" val="611207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Data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Scan – Read entire contents of object</a:t>
            </a:r>
          </a:p>
          <a:p>
            <a:r>
              <a:rPr lang="en-US" sz="2800" dirty="0"/>
              <a:t>Does not necessarily return all rows read</a:t>
            </a:r>
          </a:p>
          <a:p>
            <a:r>
              <a:rPr lang="en-US" sz="2800" dirty="0"/>
              <a:t>May result from non-</a:t>
            </a:r>
            <a:r>
              <a:rPr lang="en-US" sz="2800" dirty="0" err="1"/>
              <a:t>SARGable</a:t>
            </a:r>
            <a:r>
              <a:rPr lang="en-US" sz="2800" dirty="0"/>
              <a:t> predicates</a:t>
            </a:r>
          </a:p>
          <a:p>
            <a:r>
              <a:rPr lang="en-US" sz="2800" dirty="0"/>
              <a:t>Myth: scans are evil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171A0E-02BE-470D-B306-6485014C0179}"/>
              </a:ext>
            </a:extLst>
          </p:cNvPr>
          <p:cNvGrpSpPr/>
          <p:nvPr/>
        </p:nvGrpSpPr>
        <p:grpSpPr>
          <a:xfrm>
            <a:off x="932098" y="3901280"/>
            <a:ext cx="2815194" cy="2196604"/>
            <a:chOff x="932098" y="2342306"/>
            <a:chExt cx="2815194" cy="219660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FA470F3C-16BD-4CDB-92F9-26055B2BF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71495" y="2342306"/>
              <a:ext cx="1736400" cy="1734939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144013E-29AA-4488-8F47-34C46D1DCE7C}"/>
                </a:ext>
              </a:extLst>
            </p:cNvPr>
            <p:cNvSpPr txBox="1"/>
            <p:nvPr/>
          </p:nvSpPr>
          <p:spPr>
            <a:xfrm>
              <a:off x="932098" y="4077245"/>
              <a:ext cx="28151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Clustered Index Scan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0F8A8EE-5918-48F2-9428-29ECF833A4BB}"/>
              </a:ext>
            </a:extLst>
          </p:cNvPr>
          <p:cNvGrpSpPr/>
          <p:nvPr/>
        </p:nvGrpSpPr>
        <p:grpSpPr>
          <a:xfrm>
            <a:off x="4591087" y="3901280"/>
            <a:ext cx="1736400" cy="2196604"/>
            <a:chOff x="4002056" y="2342306"/>
            <a:chExt cx="1736400" cy="219660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2843709-6C79-4A06-B742-8291DBB9B0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02056" y="2342306"/>
              <a:ext cx="1736400" cy="1734939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A77EA3D-9799-43B5-9C21-382039075B3E}"/>
                </a:ext>
              </a:extLst>
            </p:cNvPr>
            <p:cNvSpPr txBox="1"/>
            <p:nvPr/>
          </p:nvSpPr>
          <p:spPr>
            <a:xfrm>
              <a:off x="4002056" y="4077245"/>
              <a:ext cx="15600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Index Scan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04D0418-762D-4252-86AA-C75E3DEF7977}"/>
              </a:ext>
            </a:extLst>
          </p:cNvPr>
          <p:cNvGrpSpPr/>
          <p:nvPr/>
        </p:nvGrpSpPr>
        <p:grpSpPr>
          <a:xfrm>
            <a:off x="7328438" y="3861669"/>
            <a:ext cx="1776045" cy="2236215"/>
            <a:chOff x="7328438" y="2302695"/>
            <a:chExt cx="1776045" cy="223621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EFB32D7-7AEB-4669-8347-4AE43A845F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28438" y="2302695"/>
              <a:ext cx="1776045" cy="177455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AAADB77-121C-43E8-B0D5-6A28CECB47B0}"/>
                </a:ext>
              </a:extLst>
            </p:cNvPr>
            <p:cNvSpPr txBox="1"/>
            <p:nvPr/>
          </p:nvSpPr>
          <p:spPr>
            <a:xfrm>
              <a:off x="7390461" y="4077245"/>
              <a:ext cx="15369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Table Scan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387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Data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Seek – Uses index structure to find key values</a:t>
            </a:r>
          </a:p>
          <a:p>
            <a:pPr lvl="1"/>
            <a:r>
              <a:rPr lang="en-US" sz="2600" dirty="0"/>
              <a:t>Can be a point lookup or involve a partial scan</a:t>
            </a:r>
          </a:p>
          <a:p>
            <a:r>
              <a:rPr lang="en-US" sz="2800" dirty="0"/>
              <a:t>Cannot seek into a heap</a:t>
            </a:r>
          </a:p>
          <a:p>
            <a:r>
              <a:rPr lang="en-US" sz="2800" dirty="0"/>
              <a:t>Myth: seeks are always good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3A6B420-1BE7-490B-98C8-000968BE9B8F}"/>
              </a:ext>
            </a:extLst>
          </p:cNvPr>
          <p:cNvGrpSpPr/>
          <p:nvPr/>
        </p:nvGrpSpPr>
        <p:grpSpPr>
          <a:xfrm>
            <a:off x="4591087" y="3859248"/>
            <a:ext cx="1738823" cy="2238635"/>
            <a:chOff x="4591087" y="3859248"/>
            <a:chExt cx="1738823" cy="223863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A77EA3D-9799-43B5-9C21-382039075B3E}"/>
                </a:ext>
              </a:extLst>
            </p:cNvPr>
            <p:cNvSpPr txBox="1"/>
            <p:nvPr/>
          </p:nvSpPr>
          <p:spPr>
            <a:xfrm>
              <a:off x="4680477" y="5636218"/>
              <a:ext cx="15600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Index Seek</a:t>
              </a:r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88459E3-97AB-41AF-BBCE-F03DCCD21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91087" y="3859248"/>
              <a:ext cx="1738823" cy="173736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565AB7-EDFB-4D47-95D6-4ACA4418B86F}"/>
              </a:ext>
            </a:extLst>
          </p:cNvPr>
          <p:cNvGrpSpPr/>
          <p:nvPr/>
        </p:nvGrpSpPr>
        <p:grpSpPr>
          <a:xfrm>
            <a:off x="1253526" y="3904563"/>
            <a:ext cx="2815194" cy="2193320"/>
            <a:chOff x="1253526" y="3904563"/>
            <a:chExt cx="2815194" cy="219332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9DE597-BDCC-4985-9265-38110D537FC2}"/>
                </a:ext>
              </a:extLst>
            </p:cNvPr>
            <p:cNvSpPr txBox="1"/>
            <p:nvPr/>
          </p:nvSpPr>
          <p:spPr>
            <a:xfrm>
              <a:off x="1253526" y="5636218"/>
              <a:ext cx="28151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Clustered Index Seek</a:t>
              </a: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24763297-0F2C-412E-8766-F570FA173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91712" y="3904563"/>
              <a:ext cx="1738823" cy="1737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510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Scans vs. Seeks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SQL will tend to favor scans if the number of rows expected is large enough that cost for a (sequential) scan is less than the cost of random I/O for seeks</a:t>
            </a:r>
          </a:p>
          <a:p>
            <a:pPr lvl="1"/>
            <a:r>
              <a:rPr lang="en-US" sz="2600" dirty="0"/>
              <a:t>“Tipping point”</a:t>
            </a:r>
          </a:p>
          <a:p>
            <a:r>
              <a:rPr lang="en-US" sz="2800" dirty="0"/>
              <a:t>Cardinality errors can cause the “wrong” access type to be used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285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Data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Lookup – Retrieve additional columns from table</a:t>
            </a:r>
          </a:p>
          <a:p>
            <a:pPr lvl="1"/>
            <a:r>
              <a:rPr lang="en-US" sz="2600" dirty="0"/>
              <a:t>Used when non-clustered index does not have all the columns needed to resolve query (not covering)</a:t>
            </a:r>
          </a:p>
          <a:p>
            <a:r>
              <a:rPr lang="en-US" sz="2800" dirty="0"/>
              <a:t>Useful when number of lookups is small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EDE2A09-BC4C-4C6B-B170-4959BE218BC6}"/>
              </a:ext>
            </a:extLst>
          </p:cNvPr>
          <p:cNvGrpSpPr/>
          <p:nvPr/>
        </p:nvGrpSpPr>
        <p:grpSpPr>
          <a:xfrm>
            <a:off x="1791711" y="3859248"/>
            <a:ext cx="1752977" cy="2257824"/>
            <a:chOff x="1791711" y="3859248"/>
            <a:chExt cx="1752977" cy="225782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9DE597-BDCC-4985-9265-38110D537FC2}"/>
                </a:ext>
              </a:extLst>
            </p:cNvPr>
            <p:cNvSpPr txBox="1"/>
            <p:nvPr/>
          </p:nvSpPr>
          <p:spPr>
            <a:xfrm>
              <a:off x="1813124" y="5655407"/>
              <a:ext cx="17315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Key Lookup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E3CCB15-BFFD-4395-8D0D-197CEA877D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91711" y="3859248"/>
              <a:ext cx="1738823" cy="1737360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55535B7-1A34-4296-B451-7FA18DF254C6}"/>
              </a:ext>
            </a:extLst>
          </p:cNvPr>
          <p:cNvGrpSpPr/>
          <p:nvPr/>
        </p:nvGrpSpPr>
        <p:grpSpPr>
          <a:xfrm>
            <a:off x="4590288" y="3858768"/>
            <a:ext cx="1749197" cy="2264025"/>
            <a:chOff x="4590288" y="3858768"/>
            <a:chExt cx="1749197" cy="226402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A77EA3D-9799-43B5-9C21-382039075B3E}"/>
                </a:ext>
              </a:extLst>
            </p:cNvPr>
            <p:cNvSpPr txBox="1"/>
            <p:nvPr/>
          </p:nvSpPr>
          <p:spPr>
            <a:xfrm>
              <a:off x="4590288" y="5661128"/>
              <a:ext cx="17491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RID Lookup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A192FD1-FEB9-47CA-B827-FFF84E93B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0288" y="3858768"/>
              <a:ext cx="1738823" cy="17373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26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Joins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Three main join algorithms</a:t>
            </a:r>
          </a:p>
          <a:p>
            <a:pPr lvl="1"/>
            <a:r>
              <a:rPr lang="en-US" sz="2600" dirty="0"/>
              <a:t>Merge Join</a:t>
            </a:r>
          </a:p>
          <a:p>
            <a:pPr lvl="1"/>
            <a:r>
              <a:rPr lang="en-US" sz="2600" dirty="0"/>
              <a:t>Nested Loop Join</a:t>
            </a:r>
          </a:p>
          <a:p>
            <a:pPr lvl="1"/>
            <a:r>
              <a:rPr lang="en-US" sz="2600" dirty="0"/>
              <a:t>Hash Join</a:t>
            </a:r>
          </a:p>
          <a:p>
            <a:r>
              <a:rPr lang="en-US" sz="2800" dirty="0"/>
              <a:t>(Also adaptive join, hybrid nested loop and hash)</a:t>
            </a:r>
          </a:p>
        </p:txBody>
      </p:sp>
    </p:spTree>
    <p:extLst>
      <p:ext uri="{BB962C8B-B14F-4D97-AF65-F5344CB8AC3E}">
        <p14:creationId xmlns:p14="http://schemas.microsoft.com/office/powerpoint/2010/main" val="27152733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Merge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Requires both tables to be sorted on join columns</a:t>
            </a:r>
          </a:p>
          <a:p>
            <a:pPr lvl="1"/>
            <a:r>
              <a:rPr lang="en-US" sz="2600" dirty="0"/>
              <a:t>May introduce intermediate sort operation</a:t>
            </a:r>
          </a:p>
          <a:p>
            <a:pPr lvl="1"/>
            <a:r>
              <a:rPr lang="en-US" sz="2600" dirty="0"/>
              <a:t>But sorts are expensive</a:t>
            </a:r>
          </a:p>
          <a:p>
            <a:r>
              <a:rPr lang="en-US" sz="2800" dirty="0"/>
              <a:t>Useful when data is already naturally sorted </a:t>
            </a:r>
            <a:r>
              <a:rPr lang="en-US" sz="2800"/>
              <a:t>by join </a:t>
            </a:r>
            <a:r>
              <a:rPr lang="en-US" sz="2800" dirty="0"/>
              <a:t>columns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675C45-76F1-4A13-95A9-415FB3594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850" y="4304003"/>
            <a:ext cx="1738823" cy="17373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804DB3-63BF-43B7-81E2-CDAA266872C1}"/>
              </a:ext>
            </a:extLst>
          </p:cNvPr>
          <p:cNvSpPr txBox="1"/>
          <p:nvPr/>
        </p:nvSpPr>
        <p:spPr>
          <a:xfrm>
            <a:off x="5697415" y="4754880"/>
            <a:ext cx="35205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Bert Wagner video with 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animation of merge join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6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Nested Loop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Compare each row in top input with each row in bottom input</a:t>
            </a:r>
          </a:p>
          <a:p>
            <a:r>
              <a:rPr lang="en-US" sz="2800" dirty="0"/>
              <a:t>Bottom input may be static or may change depending on value of top row</a:t>
            </a:r>
            <a:endParaRPr lang="en-US" sz="2600" dirty="0"/>
          </a:p>
          <a:p>
            <a:r>
              <a:rPr lang="en-US" sz="2800" dirty="0"/>
              <a:t>Useful when top input is small and bottom input is efficient to search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626AA8-96C4-4FDA-8193-8E509F6DA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048" y="4692592"/>
            <a:ext cx="1737360" cy="17373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1A0BBC-0382-45CC-A20B-AEFE548ECE4C}"/>
              </a:ext>
            </a:extLst>
          </p:cNvPr>
          <p:cNvSpPr txBox="1"/>
          <p:nvPr/>
        </p:nvSpPr>
        <p:spPr>
          <a:xfrm>
            <a:off x="5697415" y="4754880"/>
            <a:ext cx="35205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Bert Wagner video with 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animation of loop join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1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Hash 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Each top row is hashed by join columns and bucketized</a:t>
            </a:r>
          </a:p>
          <a:p>
            <a:r>
              <a:rPr lang="en-US" sz="2800" dirty="0"/>
              <a:t>Each bottom is hashed, looked up in hash table</a:t>
            </a:r>
          </a:p>
          <a:p>
            <a:r>
              <a:rPr lang="en-US" sz="2800" dirty="0"/>
              <a:t>Useful when both inputs are large and unsorted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9E264A-65F4-48D5-815E-122F87733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048" y="4306824"/>
            <a:ext cx="1737360" cy="17373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D1C0E5-6B62-428C-996E-74C505C186AB}"/>
              </a:ext>
            </a:extLst>
          </p:cNvPr>
          <p:cNvSpPr txBox="1"/>
          <p:nvPr/>
        </p:nvSpPr>
        <p:spPr>
          <a:xfrm>
            <a:off x="5697415" y="4754880"/>
            <a:ext cx="35205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Bert Wagner video with 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animation of loop join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51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Set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Concatenation (UNION ALL)</a:t>
            </a:r>
          </a:p>
          <a:p>
            <a:r>
              <a:rPr lang="en-US" sz="2800" dirty="0"/>
              <a:t>Other operations (UNION, INTERSECT, EXCEPT) handled by combinations of operators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AC0901E-908A-44EF-BA4B-05FAA8D6B302}"/>
              </a:ext>
            </a:extLst>
          </p:cNvPr>
          <p:cNvGrpSpPr/>
          <p:nvPr/>
        </p:nvGrpSpPr>
        <p:grpSpPr>
          <a:xfrm>
            <a:off x="1527048" y="4306824"/>
            <a:ext cx="1959191" cy="2196204"/>
            <a:chOff x="1527048" y="4306824"/>
            <a:chExt cx="1959191" cy="219620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FD8F9F4-A28C-41AB-8E80-D8D529F43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7048" y="4306824"/>
              <a:ext cx="1737360" cy="173736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E76D42F-AC43-4D4B-B32A-88F0BC1C5B6F}"/>
                </a:ext>
              </a:extLst>
            </p:cNvPr>
            <p:cNvSpPr txBox="1"/>
            <p:nvPr/>
          </p:nvSpPr>
          <p:spPr>
            <a:xfrm>
              <a:off x="1527048" y="6041363"/>
              <a:ext cx="19591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Concatenation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24519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Tends to be a very expensive operation</a:t>
            </a:r>
          </a:p>
          <a:p>
            <a:r>
              <a:rPr lang="en-US" sz="2800" dirty="0"/>
              <a:t>Highly dependent on cardinality estimate</a:t>
            </a:r>
          </a:p>
          <a:p>
            <a:pPr lvl="1"/>
            <a:r>
              <a:rPr lang="en-US" sz="2600" dirty="0"/>
              <a:t>Drive memory grant</a:t>
            </a:r>
          </a:p>
          <a:p>
            <a:r>
              <a:rPr lang="en-US" sz="2800" dirty="0"/>
              <a:t>Watch for spills to </a:t>
            </a:r>
            <a:r>
              <a:rPr lang="en-US" sz="2800" dirty="0" err="1"/>
              <a:t>tempdb</a:t>
            </a:r>
            <a:endParaRPr lang="en-US" sz="2800" dirty="0"/>
          </a:p>
          <a:p>
            <a:r>
              <a:rPr lang="en-US" sz="2800" dirty="0"/>
              <a:t>Is the sort really needed?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61B5376-1632-4070-AB8A-BB138FCAE7C2}"/>
              </a:ext>
            </a:extLst>
          </p:cNvPr>
          <p:cNvGrpSpPr/>
          <p:nvPr/>
        </p:nvGrpSpPr>
        <p:grpSpPr>
          <a:xfrm>
            <a:off x="1527047" y="4306824"/>
            <a:ext cx="1737360" cy="2172408"/>
            <a:chOff x="1527047" y="4306824"/>
            <a:chExt cx="1737360" cy="217240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E76D42F-AC43-4D4B-B32A-88F0BC1C5B6F}"/>
                </a:ext>
              </a:extLst>
            </p:cNvPr>
            <p:cNvSpPr txBox="1"/>
            <p:nvPr/>
          </p:nvSpPr>
          <p:spPr>
            <a:xfrm>
              <a:off x="2046913" y="6017567"/>
              <a:ext cx="6976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Sort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C264A36-F8B5-4E9F-A696-99A516AD7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7047" y="4306824"/>
              <a:ext cx="1737360" cy="17358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960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7EF4F-66EC-402C-BA2F-2BA0C922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Care about Execution Plans?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38321-3E16-467F-A982-E72DA72F0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sz="2800" dirty="0"/>
              <a:t>SQL is a declarative language</a:t>
            </a:r>
          </a:p>
          <a:p>
            <a:pPr lvl="1"/>
            <a:r>
              <a:rPr lang="en-US" sz="2600" dirty="0"/>
              <a:t>We are telling the server </a:t>
            </a:r>
            <a:r>
              <a:rPr lang="en-US" sz="2600" dirty="0">
                <a:solidFill>
                  <a:srgbClr val="FF0000"/>
                </a:solidFill>
              </a:rPr>
              <a:t>WHAT</a:t>
            </a:r>
            <a:r>
              <a:rPr lang="en-US" sz="2600" dirty="0"/>
              <a:t> we want, not how to answer the question</a:t>
            </a:r>
          </a:p>
          <a:p>
            <a:r>
              <a:rPr lang="en-US" sz="2800" dirty="0"/>
              <a:t>The execution plan tells us </a:t>
            </a:r>
            <a:r>
              <a:rPr lang="en-US" sz="2800" dirty="0">
                <a:solidFill>
                  <a:srgbClr val="FF0000"/>
                </a:solidFill>
              </a:rPr>
              <a:t>HOW</a:t>
            </a:r>
            <a:r>
              <a:rPr lang="en-US" sz="2800" dirty="0"/>
              <a:t> SQL Server is resolving the query</a:t>
            </a:r>
          </a:p>
          <a:p>
            <a:r>
              <a:rPr lang="en-US" sz="2800" dirty="0"/>
              <a:t>Can be very useful to identify performance issues</a:t>
            </a:r>
          </a:p>
        </p:txBody>
      </p:sp>
    </p:spTree>
    <p:extLst>
      <p:ext uri="{BB962C8B-B14F-4D97-AF65-F5344CB8AC3E}">
        <p14:creationId xmlns:p14="http://schemas.microsoft.com/office/powerpoint/2010/main" val="389773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Aggregation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Calculate SUM, COUNT, AVG, MIN, MAX, etc.</a:t>
            </a:r>
          </a:p>
          <a:p>
            <a:r>
              <a:rPr lang="en-US" sz="2800" dirty="0"/>
              <a:t>Hash aggregate builds hash table to find common rows (based on grouping columns)</a:t>
            </a:r>
          </a:p>
          <a:p>
            <a:r>
              <a:rPr lang="en-US" sz="2800" dirty="0"/>
              <a:t>Stream aggregate input must be sorted, watches for changes in grouping columns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76D42F-AC43-4D4B-B32A-88F0BC1C5B6F}"/>
              </a:ext>
            </a:extLst>
          </p:cNvPr>
          <p:cNvSpPr txBox="1"/>
          <p:nvPr/>
        </p:nvSpPr>
        <p:spPr>
          <a:xfrm>
            <a:off x="1374846" y="6017567"/>
            <a:ext cx="2158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Hash Aggregate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BDC3E5-A78D-4221-8238-EF710707E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119" y="4306824"/>
            <a:ext cx="1738823" cy="17373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7E4E6B2-2F6A-4817-8DD3-2C92BE07A833}"/>
              </a:ext>
            </a:extLst>
          </p:cNvPr>
          <p:cNvSpPr txBox="1"/>
          <p:nvPr/>
        </p:nvSpPr>
        <p:spPr>
          <a:xfrm>
            <a:off x="3785605" y="6017566"/>
            <a:ext cx="2395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Aggregate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7459BB-A12F-4197-BA25-C526AB767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048" y="4306824"/>
            <a:ext cx="1738823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8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– SELECT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(Or INSERT, DELETE, UPDATE, MERGE)</a:t>
            </a:r>
          </a:p>
          <a:p>
            <a:r>
              <a:rPr lang="en-US" sz="2800" dirty="0"/>
              <a:t>Left-most pseudo-operator</a:t>
            </a:r>
          </a:p>
          <a:p>
            <a:r>
              <a:rPr lang="en-US" sz="2800" dirty="0"/>
              <a:t>Contains properties of the execution plan as </a:t>
            </a:r>
            <a:r>
              <a:rPr lang="en-US" sz="2800"/>
              <a:t>a whole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76D42F-AC43-4D4B-B32A-88F0BC1C5B6F}"/>
              </a:ext>
            </a:extLst>
          </p:cNvPr>
          <p:cNvSpPr txBox="1"/>
          <p:nvPr/>
        </p:nvSpPr>
        <p:spPr>
          <a:xfrm>
            <a:off x="1739939" y="6017567"/>
            <a:ext cx="1311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C3FDCC-D049-49B3-B9F2-EBF04E05A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7048" y="4306824"/>
            <a:ext cx="1737360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0644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55A93-CD14-4F8C-9FE2-9918A153F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E9E19-8F6E-49A0-9508-25052D31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9037"/>
            <a:ext cx="8596668" cy="4572326"/>
          </a:xfrm>
        </p:spPr>
        <p:txBody>
          <a:bodyPr>
            <a:normAutofit/>
          </a:bodyPr>
          <a:lstStyle/>
          <a:p>
            <a:r>
              <a:rPr lang="en-US" sz="2800" dirty="0"/>
              <a:t>And many, many more operators</a:t>
            </a:r>
          </a:p>
          <a:p>
            <a:pPr lvl="1"/>
            <a:r>
              <a:rPr lang="en-US" sz="2600" dirty="0"/>
              <a:t>Various Insert, Update, Delete, Merge operators</a:t>
            </a:r>
          </a:p>
          <a:p>
            <a:pPr lvl="2"/>
            <a:r>
              <a:rPr lang="en-US" sz="2400" dirty="0"/>
              <a:t>Clustered </a:t>
            </a:r>
            <a:r>
              <a:rPr lang="en-US" sz="2400" dirty="0" err="1"/>
              <a:t>idx</a:t>
            </a:r>
            <a:r>
              <a:rPr lang="en-US" sz="2400" dirty="0"/>
              <a:t>, non-clustered </a:t>
            </a:r>
            <a:r>
              <a:rPr lang="en-US" sz="2400" dirty="0" err="1"/>
              <a:t>idx</a:t>
            </a:r>
            <a:r>
              <a:rPr lang="en-US" sz="2400" dirty="0"/>
              <a:t>, heap</a:t>
            </a:r>
          </a:p>
          <a:p>
            <a:pPr lvl="1"/>
            <a:r>
              <a:rPr lang="en-US" sz="2600" dirty="0"/>
              <a:t>Compute Scalar, Constant Scan</a:t>
            </a:r>
          </a:p>
          <a:p>
            <a:pPr lvl="1"/>
            <a:r>
              <a:rPr lang="en-US" sz="2600" dirty="0"/>
              <a:t>Spools (Eager vs. Lazy)</a:t>
            </a:r>
          </a:p>
          <a:p>
            <a:pPr lvl="1"/>
            <a:r>
              <a:rPr lang="en-US" sz="2600" dirty="0"/>
              <a:t>Parallelism</a:t>
            </a:r>
          </a:p>
          <a:p>
            <a:pPr lvl="2"/>
            <a:r>
              <a:rPr lang="en-US" sz="2400" dirty="0"/>
              <a:t>Distribute Streams, Repartition Streams, Gather Streams</a:t>
            </a:r>
          </a:p>
          <a:p>
            <a:pPr lvl="1"/>
            <a:r>
              <a:rPr lang="en-US" sz="2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53122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5F440-7918-4A6B-9C7C-C25F5B4AB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0F2C1-4D76-4D3B-8502-4FA0575D4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635"/>
            <a:ext cx="8596668" cy="4662728"/>
          </a:xfrm>
        </p:spPr>
        <p:txBody>
          <a:bodyPr>
            <a:normAutofit/>
          </a:bodyPr>
          <a:lstStyle/>
          <a:p>
            <a:r>
              <a:rPr lang="en-US" sz="2400" dirty="0"/>
              <a:t>Execution </a:t>
            </a:r>
            <a:r>
              <a:rPr lang="en-US" sz="2400"/>
              <a:t>problem pain points</a:t>
            </a: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6D69CC-CC63-4A54-93C7-A28D0B339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8" y="2130552"/>
            <a:ext cx="9177445" cy="427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825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414A-B656-4616-BC54-825CD3BBE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C3470-887C-4991-A211-BC77951D0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Grant </a:t>
            </a:r>
            <a:r>
              <a:rPr lang="en-US" sz="2800" dirty="0" err="1"/>
              <a:t>Fritchey</a:t>
            </a:r>
            <a:r>
              <a:rPr lang="en-US" sz="2800" dirty="0"/>
              <a:t>, SQL Server Execution Plans, 3rd Edition (</a:t>
            </a:r>
            <a:r>
              <a:rPr lang="en-US" sz="2800" dirty="0">
                <a:hlinkClick r:id="rId2"/>
              </a:rPr>
              <a:t>free download</a:t>
            </a:r>
            <a:r>
              <a:rPr lang="en-US" sz="2800" dirty="0"/>
              <a:t>)</a:t>
            </a:r>
          </a:p>
          <a:p>
            <a:r>
              <a:rPr lang="en-US" sz="2800" dirty="0"/>
              <a:t>AdventureWorks2014 (</a:t>
            </a:r>
            <a:r>
              <a:rPr lang="en-US" sz="2800" dirty="0">
                <a:hlinkClick r:id="rId3"/>
              </a:rPr>
              <a:t>download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728425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4522051"/>
          </a:xfrm>
        </p:spPr>
        <p:txBody>
          <a:bodyPr>
            <a:normAutofit/>
          </a:bodyPr>
          <a:lstStyle/>
          <a:p>
            <a:r>
              <a:rPr lang="en-US" sz="2800" dirty="0"/>
              <a:t>This presentation and supporting materials can be found at </a:t>
            </a:r>
            <a:r>
              <a:rPr lang="en-US" sz="2800" dirty="0">
                <a:hlinkClick r:id="rId2"/>
              </a:rPr>
              <a:t>www.sqltran.org/executionplans</a:t>
            </a:r>
            <a:endParaRPr lang="en-US" sz="2800" dirty="0"/>
          </a:p>
          <a:p>
            <a:pPr lvl="1"/>
            <a:r>
              <a:rPr lang="en-US" sz="2400" dirty="0"/>
              <a:t>Slide deck</a:t>
            </a:r>
          </a:p>
          <a:p>
            <a:pPr lvl="1"/>
            <a:r>
              <a:rPr lang="en-US" sz="2400" dirty="0"/>
              <a:t>Scripts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800" dirty="0"/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allison@sqltran.org	• @</a:t>
            </a:r>
            <a:r>
              <a:rPr lang="en-US" sz="2800" dirty="0" err="1">
                <a:solidFill>
                  <a:schemeClr val="tx1"/>
                </a:solidFill>
              </a:rPr>
              <a:t>sqltran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510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7EF4F-66EC-402C-BA2F-2BA0C922A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Care about Execution Plans?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38321-3E16-467F-A982-E72DA72F0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Execution plans provide front-line insight into decisions made by the optimizer</a:t>
            </a:r>
          </a:p>
          <a:p>
            <a:pPr lvl="1"/>
            <a:r>
              <a:rPr lang="en-US" sz="2600" dirty="0"/>
              <a:t>Order in which tables are accessed</a:t>
            </a:r>
          </a:p>
          <a:p>
            <a:pPr lvl="1"/>
            <a:r>
              <a:rPr lang="en-US" sz="2600" dirty="0"/>
              <a:t>What indexes are used</a:t>
            </a:r>
          </a:p>
          <a:p>
            <a:pPr lvl="1"/>
            <a:r>
              <a:rPr lang="en-US" sz="2600" dirty="0"/>
              <a:t>How much data is expected</a:t>
            </a:r>
          </a:p>
          <a:p>
            <a:pPr lvl="1"/>
            <a:r>
              <a:rPr lang="en-US" sz="2600" dirty="0"/>
              <a:t>“Hidden” internal operations</a:t>
            </a:r>
          </a:p>
        </p:txBody>
      </p:sp>
    </p:spTree>
    <p:extLst>
      <p:ext uri="{BB962C8B-B14F-4D97-AF65-F5344CB8AC3E}">
        <p14:creationId xmlns:p14="http://schemas.microsoft.com/office/powerpoint/2010/main" val="12609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C70A-A5DE-4AE2-AA32-A460A9ED4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Optimize?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C9869-81D6-45AD-9B94-9BD3D8A70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0983"/>
            <a:ext cx="8596668" cy="44203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per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FirstName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per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LastName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soh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ShipDate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soh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TerritoryID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Person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Person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per</a:t>
            </a: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Sales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per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BusinessEntityID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CustomerID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Sales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SalesOrderHeader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soh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soh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CustomerID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Sales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SalesOrderDetail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sod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sod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SalesOrderID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soh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SalesOrderID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Production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prod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sod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prod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ProductID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prod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'Mountain Bottle Cage'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soh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ShipDate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&gt;=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'2014-04-01'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and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soh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TerritoryID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7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8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89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5FD65-60FC-4823-B8D9-CCF1CAB84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Inputs to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A6B54-7BFC-4A4B-8E7A-CE2D93D79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8899"/>
            <a:ext cx="8596668" cy="4362464"/>
          </a:xfrm>
        </p:spPr>
        <p:txBody>
          <a:bodyPr>
            <a:normAutofit/>
          </a:bodyPr>
          <a:lstStyle/>
          <a:p>
            <a:r>
              <a:rPr lang="en-US" sz="2800" dirty="0"/>
              <a:t>The query text</a:t>
            </a:r>
          </a:p>
          <a:p>
            <a:r>
              <a:rPr lang="en-US" sz="2800" dirty="0"/>
              <a:t>Physical specs of system (memory, cores, etc.)</a:t>
            </a:r>
          </a:p>
          <a:p>
            <a:r>
              <a:rPr lang="en-US" sz="2800" dirty="0"/>
              <a:t>SET options in effect</a:t>
            </a:r>
          </a:p>
          <a:p>
            <a:r>
              <a:rPr lang="en-US" sz="2800" dirty="0"/>
              <a:t>Cardinality estimates</a:t>
            </a:r>
          </a:p>
          <a:p>
            <a:r>
              <a:rPr lang="en-US" sz="2800" dirty="0"/>
              <a:t>DB properties of referenced objects (data types, nullability, check constraints, foreign keys, uniqueness, etc.)</a:t>
            </a:r>
          </a:p>
          <a:p>
            <a:r>
              <a:rPr lang="en-US" sz="2800" dirty="0"/>
              <a:t>Plan cache (optimizer bypass)</a:t>
            </a:r>
          </a:p>
        </p:txBody>
      </p:sp>
    </p:spTree>
    <p:extLst>
      <p:ext uri="{BB962C8B-B14F-4D97-AF65-F5344CB8AC3E}">
        <p14:creationId xmlns:p14="http://schemas.microsoft.com/office/powerpoint/2010/main" val="205235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DF7B9-AB87-42EE-BAF9-D1C730BB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that are NOT optimizer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64EC-6DDC-4EC8-859B-7797C816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Has the data already been loaded into memory?</a:t>
            </a:r>
          </a:p>
          <a:p>
            <a:pPr lvl="1"/>
            <a:r>
              <a:rPr lang="en-US" sz="2600" dirty="0"/>
              <a:t>Cold cache is assumed</a:t>
            </a:r>
          </a:p>
          <a:p>
            <a:r>
              <a:rPr lang="en-US" sz="2800" dirty="0"/>
              <a:t>Type of I/O subsystem</a:t>
            </a:r>
          </a:p>
          <a:p>
            <a:pPr lvl="1"/>
            <a:r>
              <a:rPr lang="en-US" sz="2600" dirty="0"/>
              <a:t>Spinning disk vs. SSD</a:t>
            </a:r>
          </a:p>
        </p:txBody>
      </p:sp>
    </p:spTree>
    <p:extLst>
      <p:ext uri="{BB962C8B-B14F-4D97-AF65-F5344CB8AC3E}">
        <p14:creationId xmlns:p14="http://schemas.microsoft.com/office/powerpoint/2010/main" val="377240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C6A94-B746-4F51-B72A-509B31588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Cardinality Estimation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D419C-C2A5-4396-A884-A2F5C76B2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8582"/>
            <a:ext cx="9782848" cy="4904509"/>
          </a:xfrm>
        </p:spPr>
        <p:txBody>
          <a:bodyPr>
            <a:normAutofit/>
          </a:bodyPr>
          <a:lstStyle/>
          <a:p>
            <a:r>
              <a:rPr lang="en-US" sz="2800" dirty="0"/>
              <a:t>How many rows will this part of the query generate?</a:t>
            </a:r>
          </a:p>
          <a:p>
            <a:r>
              <a:rPr lang="en-US" sz="2800" dirty="0"/>
              <a:t>SQL Server will always generate an estimate</a:t>
            </a:r>
          </a:p>
          <a:p>
            <a:r>
              <a:rPr lang="en-US" sz="2800" dirty="0"/>
              <a:t>May be based on statistics or just a guess (heuristics)</a:t>
            </a:r>
          </a:p>
          <a:p>
            <a:r>
              <a:rPr lang="en-US" sz="2800" dirty="0"/>
              <a:t>Two primary versions of estimator</a:t>
            </a:r>
          </a:p>
          <a:p>
            <a:pPr lvl="1"/>
            <a:r>
              <a:rPr lang="en-US" sz="2600" dirty="0"/>
              <a:t>SQL Server 7</a:t>
            </a:r>
          </a:p>
          <a:p>
            <a:pPr lvl="1"/>
            <a:r>
              <a:rPr lang="en-US" sz="2600" dirty="0"/>
              <a:t>Server </a:t>
            </a:r>
            <a:r>
              <a:rPr lang="en-US" sz="2600" dirty="0" err="1"/>
              <a:t>Server</a:t>
            </a:r>
            <a:r>
              <a:rPr lang="en-US" sz="2600" dirty="0"/>
              <a:t> 2014</a:t>
            </a:r>
          </a:p>
          <a:p>
            <a:pPr lvl="2"/>
            <a:r>
              <a:rPr lang="en-US" sz="2400" dirty="0"/>
              <a:t>(But each later version of SQL has its own CE)</a:t>
            </a:r>
          </a:p>
          <a:p>
            <a:r>
              <a:rPr lang="en-US" sz="2800" dirty="0"/>
              <a:t>Version used based on compatibility level, DB settings, trace flags, query hints</a:t>
            </a:r>
          </a:p>
        </p:txBody>
      </p:sp>
    </p:spTree>
    <p:extLst>
      <p:ext uri="{BB962C8B-B14F-4D97-AF65-F5344CB8AC3E}">
        <p14:creationId xmlns:p14="http://schemas.microsoft.com/office/powerpoint/2010/main" val="95712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B0F0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62031</TotalTime>
  <Words>1707</Words>
  <Application>Microsoft Office PowerPoint</Application>
  <PresentationFormat>Widescreen</PresentationFormat>
  <Paragraphs>282</Paragraphs>
  <Slides>45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Calibri</vt:lpstr>
      <vt:lpstr>Cambria Math</vt:lpstr>
      <vt:lpstr>Consolas</vt:lpstr>
      <vt:lpstr>Times New Roman</vt:lpstr>
      <vt:lpstr>Trebuchet MS</vt:lpstr>
      <vt:lpstr>Wingdings 2</vt:lpstr>
      <vt:lpstr>Wingdings 3</vt:lpstr>
      <vt:lpstr>Facet</vt:lpstr>
      <vt:lpstr>SQL Server Execution Plan Primer</vt:lpstr>
      <vt:lpstr>PowerPoint Presentation</vt:lpstr>
      <vt:lpstr>Agenda</vt:lpstr>
      <vt:lpstr>Why Care about Execution Plans?</vt:lpstr>
      <vt:lpstr>Why Care about Execution Plans?</vt:lpstr>
      <vt:lpstr>Why Optimize?</vt:lpstr>
      <vt:lpstr>Inputs to Optimization</vt:lpstr>
      <vt:lpstr>Items that are NOT optimizer inputs</vt:lpstr>
      <vt:lpstr>Cardinality Estimation</vt:lpstr>
      <vt:lpstr>Statistics</vt:lpstr>
      <vt:lpstr>Selectivity</vt:lpstr>
      <vt:lpstr>Selectivity</vt:lpstr>
      <vt:lpstr>Let’s get more specific</vt:lpstr>
      <vt:lpstr>PowerPoint Presentation</vt:lpstr>
      <vt:lpstr>An equality query</vt:lpstr>
      <vt:lpstr>PowerPoint Presentation</vt:lpstr>
      <vt:lpstr>PowerPoint Presentation</vt:lpstr>
      <vt:lpstr>Statistics: Key Points</vt:lpstr>
      <vt:lpstr>Types of Execution Plans</vt:lpstr>
      <vt:lpstr>Types of Execution Plans – Text (Deprecated)</vt:lpstr>
      <vt:lpstr>Types of Execution Plans - XML</vt:lpstr>
      <vt:lpstr>Types of Execution Plans - Graphical</vt:lpstr>
      <vt:lpstr>Types of Execution Plans - Graphical</vt:lpstr>
      <vt:lpstr>Types of Execution Plans - Graphical</vt:lpstr>
      <vt:lpstr>Types of Execution Plans – Estimated vs Actual </vt:lpstr>
      <vt:lpstr>Actual Execution Plans</vt:lpstr>
      <vt:lpstr>Two Types of Tables</vt:lpstr>
      <vt:lpstr>The Execution Plan</vt:lpstr>
      <vt:lpstr>Operators</vt:lpstr>
      <vt:lpstr>Operators – Data Access</vt:lpstr>
      <vt:lpstr>Operators – Data Access</vt:lpstr>
      <vt:lpstr>Scans vs. Seeks</vt:lpstr>
      <vt:lpstr>Operators – Data Access</vt:lpstr>
      <vt:lpstr>Operators – Joins</vt:lpstr>
      <vt:lpstr>Operators – Merge Join</vt:lpstr>
      <vt:lpstr>Operators – Nested Loop Join</vt:lpstr>
      <vt:lpstr>Operators – Hash Join</vt:lpstr>
      <vt:lpstr>Operators – Set Operations</vt:lpstr>
      <vt:lpstr>Operators – Sort</vt:lpstr>
      <vt:lpstr>Operators – Aggregation</vt:lpstr>
      <vt:lpstr>Operators – SELECT</vt:lpstr>
      <vt:lpstr>Operators</vt:lpstr>
      <vt:lpstr>Demo</vt:lpstr>
      <vt:lpstr>Resources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Execution Plan Primer</dc:title>
  <dc:creator>Allison Benneth</dc:creator>
  <cp:lastModifiedBy>Allison Benneth</cp:lastModifiedBy>
  <cp:revision>297</cp:revision>
  <dcterms:created xsi:type="dcterms:W3CDTF">2016-11-30T16:05:46Z</dcterms:created>
  <dcterms:modified xsi:type="dcterms:W3CDTF">2019-10-09T18:56:57Z</dcterms:modified>
</cp:coreProperties>
</file>